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7"/>
  </p:notesMasterIdLst>
  <p:handoutMasterIdLst>
    <p:handoutMasterId r:id="rId8"/>
  </p:handoutMasterIdLst>
  <p:sldIdLst>
    <p:sldId id="258" r:id="rId2"/>
    <p:sldId id="260" r:id="rId3"/>
    <p:sldId id="261" r:id="rId4"/>
    <p:sldId id="262" r:id="rId5"/>
    <p:sldId id="259" r:id="rId6"/>
  </p:sldIdLst>
  <p:sldSz cx="18288000" cy="10287000"/>
  <p:notesSz cx="9144000" cy="6858000"/>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72961" autoAdjust="0"/>
  </p:normalViewPr>
  <p:slideViewPr>
    <p:cSldViewPr snapToGrid="0" snapToObjects="1">
      <p:cViewPr varScale="1">
        <p:scale>
          <a:sx n="87" d="100"/>
          <a:sy n="87" d="100"/>
        </p:scale>
        <p:origin x="392" y="208"/>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00340BD-C8A3-FF4D-A8C8-969652EFBF64}" type="datetimeFigureOut">
              <a:rPr lang="en-US" smtClean="0"/>
              <a:t>8/23/19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622E04D-0DC3-F946-B6BC-A3B3AB56B6DB}" type="slidenum">
              <a:rPr lang="en-US" smtClean="0"/>
              <a:t>‹#›</a:t>
            </a:fld>
            <a:endParaRPr lang="en-US"/>
          </a:p>
        </p:txBody>
      </p:sp>
    </p:spTree>
    <p:extLst>
      <p:ext uri="{BB962C8B-B14F-4D97-AF65-F5344CB8AC3E}">
        <p14:creationId xmlns:p14="http://schemas.microsoft.com/office/powerpoint/2010/main" val="75478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1711FC6-032C-1148-80F2-4467B5B24582}" type="datetimeFigureOut">
              <a:rPr lang="en-US" smtClean="0"/>
              <a:t>8/23/19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398224B-77B9-FB4B-B69C-6BACF38F5E2E}" type="slidenum">
              <a:rPr lang="en-US" smtClean="0"/>
              <a:t>‹#›</a:t>
            </a:fld>
            <a:endParaRPr lang="en-US"/>
          </a:p>
        </p:txBody>
      </p:sp>
    </p:spTree>
    <p:extLst>
      <p:ext uri="{BB962C8B-B14F-4D97-AF65-F5344CB8AC3E}">
        <p14:creationId xmlns:p14="http://schemas.microsoft.com/office/powerpoint/2010/main" val="1664417632"/>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914400" algn="l" defTabSz="914400" rtl="0" eaLnBrk="1" latinLnBrk="0" hangingPunct="1">
      <a:defRPr sz="2400" kern="1200">
        <a:solidFill>
          <a:schemeClr val="tx1"/>
        </a:solidFill>
        <a:latin typeface="+mn-lt"/>
        <a:ea typeface="+mn-ea"/>
        <a:cs typeface="+mn-cs"/>
      </a:defRPr>
    </a:lvl2pPr>
    <a:lvl3pPr marL="1828800" algn="l" defTabSz="914400" rtl="0" eaLnBrk="1" latinLnBrk="0" hangingPunct="1">
      <a:defRPr sz="2400" kern="1200">
        <a:solidFill>
          <a:schemeClr val="tx1"/>
        </a:solidFill>
        <a:latin typeface="+mn-lt"/>
        <a:ea typeface="+mn-ea"/>
        <a:cs typeface="+mn-cs"/>
      </a:defRPr>
    </a:lvl3pPr>
    <a:lvl4pPr marL="2743200" algn="l" defTabSz="914400" rtl="0" eaLnBrk="1" latinLnBrk="0" hangingPunct="1">
      <a:defRPr sz="2400" kern="1200">
        <a:solidFill>
          <a:schemeClr val="tx1"/>
        </a:solidFill>
        <a:latin typeface="+mn-lt"/>
        <a:ea typeface="+mn-ea"/>
        <a:cs typeface="+mn-cs"/>
      </a:defRPr>
    </a:lvl4pPr>
    <a:lvl5pPr marL="3657600" algn="l" defTabSz="914400" rtl="0" eaLnBrk="1" latinLnBrk="0" hangingPunct="1">
      <a:defRPr sz="2400" kern="1200">
        <a:solidFill>
          <a:schemeClr val="tx1"/>
        </a:solidFill>
        <a:latin typeface="+mn-lt"/>
        <a:ea typeface="+mn-ea"/>
        <a:cs typeface="+mn-cs"/>
      </a:defRPr>
    </a:lvl5pPr>
    <a:lvl6pPr marL="4572000" algn="l" defTabSz="914400" rtl="0" eaLnBrk="1" latinLnBrk="0" hangingPunct="1">
      <a:defRPr sz="2400" kern="1200">
        <a:solidFill>
          <a:schemeClr val="tx1"/>
        </a:solidFill>
        <a:latin typeface="+mn-lt"/>
        <a:ea typeface="+mn-ea"/>
        <a:cs typeface="+mn-cs"/>
      </a:defRPr>
    </a:lvl6pPr>
    <a:lvl7pPr marL="5486400" algn="l" defTabSz="914400" rtl="0" eaLnBrk="1" latinLnBrk="0" hangingPunct="1">
      <a:defRPr sz="2400" kern="1200">
        <a:solidFill>
          <a:schemeClr val="tx1"/>
        </a:solidFill>
        <a:latin typeface="+mn-lt"/>
        <a:ea typeface="+mn-ea"/>
        <a:cs typeface="+mn-cs"/>
      </a:defRPr>
    </a:lvl7pPr>
    <a:lvl8pPr marL="6400800" algn="l" defTabSz="914400" rtl="0" eaLnBrk="1" latinLnBrk="0" hangingPunct="1">
      <a:defRPr sz="2400" kern="1200">
        <a:solidFill>
          <a:schemeClr val="tx1"/>
        </a:solidFill>
        <a:latin typeface="+mn-lt"/>
        <a:ea typeface="+mn-ea"/>
        <a:cs typeface="+mn-cs"/>
      </a:defRPr>
    </a:lvl8pPr>
    <a:lvl9pPr marL="7315200" algn="l" defTabSz="9144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1</a:t>
            </a:fld>
            <a:endParaRPr lang="en-US"/>
          </a:p>
        </p:txBody>
      </p:sp>
    </p:spTree>
    <p:extLst>
      <p:ext uri="{BB962C8B-B14F-4D97-AF65-F5344CB8AC3E}">
        <p14:creationId xmlns:p14="http://schemas.microsoft.com/office/powerpoint/2010/main" val="51415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2</a:t>
            </a:fld>
            <a:endParaRPr lang="en-US"/>
          </a:p>
        </p:txBody>
      </p:sp>
    </p:spTree>
    <p:extLst>
      <p:ext uri="{BB962C8B-B14F-4D97-AF65-F5344CB8AC3E}">
        <p14:creationId xmlns:p14="http://schemas.microsoft.com/office/powerpoint/2010/main" val="33838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3</a:t>
            </a:fld>
            <a:endParaRPr lang="en-US"/>
          </a:p>
        </p:txBody>
      </p:sp>
    </p:spTree>
    <p:extLst>
      <p:ext uri="{BB962C8B-B14F-4D97-AF65-F5344CB8AC3E}">
        <p14:creationId xmlns:p14="http://schemas.microsoft.com/office/powerpoint/2010/main" val="315123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4</a:t>
            </a:fld>
            <a:endParaRPr lang="en-US"/>
          </a:p>
        </p:txBody>
      </p:sp>
    </p:spTree>
    <p:extLst>
      <p:ext uri="{BB962C8B-B14F-4D97-AF65-F5344CB8AC3E}">
        <p14:creationId xmlns:p14="http://schemas.microsoft.com/office/powerpoint/2010/main" val="133650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5</a:t>
            </a:fld>
            <a:endParaRPr lang="en-US"/>
          </a:p>
        </p:txBody>
      </p:sp>
    </p:spTree>
    <p:extLst>
      <p:ext uri="{BB962C8B-B14F-4D97-AF65-F5344CB8AC3E}">
        <p14:creationId xmlns:p14="http://schemas.microsoft.com/office/powerpoint/2010/main" val="423826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C State E-billbo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18" y="1921435"/>
            <a:ext cx="11852232" cy="1400370"/>
          </a:xfrm>
          <a:prstGeom prst="rect">
            <a:avLst/>
          </a:prstGeom>
        </p:spPr>
        <p:txBody>
          <a:bodyPr vert="horz" lIns="182880" tIns="91440" rIns="182880" bIns="91440" anchor="t" anchorCtr="1"/>
          <a:lstStyle>
            <a:lvl1pPr>
              <a:defRPr baseline="0">
                <a:solidFill>
                  <a:srgbClr val="FFFFFF"/>
                </a:solidFill>
              </a:defRPr>
            </a:lvl1pPr>
          </a:lstStyle>
          <a:p>
            <a:r>
              <a:rPr lang="en-US" dirty="0"/>
              <a:t>Name of an event/program</a:t>
            </a:r>
          </a:p>
        </p:txBody>
      </p:sp>
      <p:sp>
        <p:nvSpPr>
          <p:cNvPr id="4" name="Text Placeholder 3"/>
          <p:cNvSpPr>
            <a:spLocks noGrp="1"/>
          </p:cNvSpPr>
          <p:nvPr>
            <p:ph type="body" sz="quarter" idx="10" hasCustomPrompt="1"/>
          </p:nvPr>
        </p:nvSpPr>
        <p:spPr>
          <a:xfrm>
            <a:off x="491068" y="4154820"/>
            <a:ext cx="11003532" cy="762000"/>
          </a:xfrm>
          <a:prstGeom prst="rect">
            <a:avLst/>
          </a:prstGeom>
        </p:spPr>
        <p:txBody>
          <a:bodyPr vert="horz" lIns="182880" tIns="91440" rIns="182880" bIns="91440" anchor="ctr" anchorCtr="0"/>
          <a:lstStyle>
            <a:lvl1pPr>
              <a:defRPr>
                <a:solidFill>
                  <a:srgbClr val="FFFFFF"/>
                </a:solidFill>
              </a:defRPr>
            </a:lvl1pPr>
          </a:lstStyle>
          <a:p>
            <a:r>
              <a:rPr lang="en-US" dirty="0"/>
              <a:t>Subheading, if Applicable</a:t>
            </a:r>
          </a:p>
        </p:txBody>
      </p:sp>
      <p:sp>
        <p:nvSpPr>
          <p:cNvPr id="6" name="Text Placeholder 5"/>
          <p:cNvSpPr>
            <a:spLocks noGrp="1"/>
          </p:cNvSpPr>
          <p:nvPr>
            <p:ph type="body" sz="quarter" idx="11" hasCustomPrompt="1"/>
          </p:nvPr>
        </p:nvSpPr>
        <p:spPr>
          <a:xfrm>
            <a:off x="491068" y="5172834"/>
            <a:ext cx="11003532" cy="762000"/>
          </a:xfrm>
          <a:prstGeom prst="rect">
            <a:avLst/>
          </a:prstGeom>
        </p:spPr>
        <p:txBody>
          <a:bodyPr vert="horz" lIns="182880" tIns="91440" rIns="182880" bIns="91440" anchor="t" anchorCtr="0"/>
          <a:lstStyle/>
          <a:p>
            <a:pPr lvl="1"/>
            <a:r>
              <a:rPr lang="en-US" dirty="0"/>
              <a:t>Month Day, Year | Time</a:t>
            </a:r>
          </a:p>
        </p:txBody>
      </p:sp>
      <p:sp>
        <p:nvSpPr>
          <p:cNvPr id="8" name="Text Placeholder 7"/>
          <p:cNvSpPr>
            <a:spLocks noGrp="1"/>
          </p:cNvSpPr>
          <p:nvPr>
            <p:ph type="body" sz="quarter" idx="12" hasCustomPrompt="1"/>
          </p:nvPr>
        </p:nvSpPr>
        <p:spPr>
          <a:xfrm>
            <a:off x="491068" y="6161916"/>
            <a:ext cx="11003532" cy="508000"/>
          </a:xfrm>
          <a:prstGeom prst="rect">
            <a:avLst/>
          </a:prstGeom>
        </p:spPr>
        <p:txBody>
          <a:bodyPr vert="horz" lIns="182880" tIns="91440" rIns="182880" bIns="91440" anchor="t" anchorCtr="0"/>
          <a:lstStyle/>
          <a:p>
            <a:pPr lvl="2"/>
            <a:r>
              <a:rPr lang="en-US" dirty="0"/>
              <a:t>Location, description and/or details of an event/program.</a:t>
            </a:r>
          </a:p>
        </p:txBody>
      </p:sp>
      <p:sp>
        <p:nvSpPr>
          <p:cNvPr id="10" name="Text Placeholder 9"/>
          <p:cNvSpPr>
            <a:spLocks noGrp="1"/>
          </p:cNvSpPr>
          <p:nvPr>
            <p:ph type="body" sz="quarter" idx="13" hasCustomPrompt="1"/>
          </p:nvPr>
        </p:nvSpPr>
        <p:spPr>
          <a:xfrm>
            <a:off x="491068" y="7641806"/>
            <a:ext cx="11003532" cy="508000"/>
          </a:xfrm>
          <a:prstGeom prst="rect">
            <a:avLst/>
          </a:prstGeom>
        </p:spPr>
        <p:txBody>
          <a:bodyPr vert="horz" lIns="182880" tIns="91440" rIns="182880" bIns="91440" anchor="t" anchorCtr="0"/>
          <a:lstStyle/>
          <a:p>
            <a:pPr lvl="3"/>
            <a:r>
              <a:rPr lang="en-US" dirty="0" err="1"/>
              <a:t>ncsu.edu</a:t>
            </a:r>
            <a:r>
              <a:rPr lang="en-US" dirty="0"/>
              <a:t>/example-</a:t>
            </a:r>
            <a:r>
              <a:rPr lang="en-US" dirty="0" err="1"/>
              <a:t>url</a:t>
            </a:r>
            <a:endParaRPr lang="en-US" dirty="0"/>
          </a:p>
        </p:txBody>
      </p:sp>
      <p:sp>
        <p:nvSpPr>
          <p:cNvPr id="12" name="Text Placeholder 11"/>
          <p:cNvSpPr>
            <a:spLocks noGrp="1"/>
          </p:cNvSpPr>
          <p:nvPr>
            <p:ph type="body" sz="quarter" idx="14" hasCustomPrompt="1"/>
          </p:nvPr>
        </p:nvSpPr>
        <p:spPr>
          <a:xfrm>
            <a:off x="1337698" y="8571276"/>
            <a:ext cx="9310272" cy="508000"/>
          </a:xfrm>
          <a:prstGeom prst="rect">
            <a:avLst/>
          </a:prstGeom>
        </p:spPr>
        <p:txBody>
          <a:bodyPr vert="horz" lIns="182880" tIns="91440" rIns="182880" bIns="91440" anchor="t" anchorCtr="0"/>
          <a:lstStyle/>
          <a:p>
            <a:pPr lvl="4"/>
            <a:r>
              <a:rPr lang="en-US" dirty="0"/>
              <a:t>Name of college or division (if a core extension logo isn’t used)</a:t>
            </a:r>
          </a:p>
        </p:txBody>
      </p:sp>
      <p:sp>
        <p:nvSpPr>
          <p:cNvPr id="5" name="Picture Placeholder 4"/>
          <p:cNvSpPr>
            <a:spLocks noGrp="1"/>
          </p:cNvSpPr>
          <p:nvPr>
            <p:ph type="pic" sz="quarter" idx="15"/>
          </p:nvPr>
        </p:nvSpPr>
        <p:spPr>
          <a:xfrm>
            <a:off x="11918951" y="0"/>
            <a:ext cx="6369050" cy="10287000"/>
          </a:xfrm>
          <a:prstGeom prst="rect">
            <a:avLst/>
          </a:prstGeom>
        </p:spPr>
        <p:txBody>
          <a:bodyPr vert="horz" lIns="182880" tIns="91440" rIns="182880" bIns="91440"/>
          <a:lstStyle>
            <a:lvl1pPr>
              <a:defRPr sz="4000">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407121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descr="ncstate-brick-2x1-red-rgb.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258" y="641454"/>
            <a:ext cx="2383168" cy="753364"/>
          </a:xfrm>
          <a:prstGeom prst="rect">
            <a:avLst/>
          </a:prstGeom>
        </p:spPr>
      </p:pic>
    </p:spTree>
    <p:extLst>
      <p:ext uri="{BB962C8B-B14F-4D97-AF65-F5344CB8AC3E}">
        <p14:creationId xmlns:p14="http://schemas.microsoft.com/office/powerpoint/2010/main" val="3647360375"/>
      </p:ext>
    </p:extLst>
  </p:cSld>
  <p:clrMap bg1="dk1" tx1="lt1" bg2="dk2" tx2="lt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7000" b="1" i="0" kern="1200" cap="all">
          <a:solidFill>
            <a:schemeClr val="accent3"/>
          </a:solidFill>
          <a:latin typeface="+mj-lt"/>
          <a:ea typeface="+mj-ea"/>
          <a:cs typeface="+mj-cs"/>
        </a:defRPr>
      </a:lvl1pPr>
    </p:titleStyle>
    <p:bodyStyle>
      <a:lvl1pPr marL="0" indent="0" algn="ctr" defTabSz="914400" rtl="0" eaLnBrk="1" latinLnBrk="0" hangingPunct="1">
        <a:spcBef>
          <a:spcPct val="20000"/>
        </a:spcBef>
        <a:buFont typeface="Arial"/>
        <a:buNone/>
        <a:defRPr sz="5400" kern="1200" baseline="0">
          <a:solidFill>
            <a:schemeClr val="accent3"/>
          </a:solidFill>
          <a:latin typeface="+mn-lt"/>
          <a:ea typeface="+mn-ea"/>
          <a:cs typeface="+mn-cs"/>
        </a:defRPr>
      </a:lvl1pPr>
      <a:lvl2pPr marL="0" indent="0" algn="ctr" defTabSz="914400" rtl="0" eaLnBrk="1" latinLnBrk="0" hangingPunct="1">
        <a:spcBef>
          <a:spcPct val="20000"/>
        </a:spcBef>
        <a:buFont typeface="Arial"/>
        <a:buNone/>
        <a:defRPr sz="5600" b="1" i="0" kern="1200" baseline="0">
          <a:solidFill>
            <a:schemeClr val="tx2"/>
          </a:solidFill>
          <a:latin typeface="+mn-lt"/>
          <a:ea typeface="+mn-ea"/>
          <a:cs typeface="+mn-cs"/>
        </a:defRPr>
      </a:lvl2pPr>
      <a:lvl3pPr marL="0" indent="0" algn="ctr" defTabSz="914400" rtl="0" eaLnBrk="1" latinLnBrk="0" hangingPunct="1">
        <a:spcBef>
          <a:spcPct val="20000"/>
        </a:spcBef>
        <a:buFont typeface="Arial"/>
        <a:buNone/>
        <a:defRPr sz="4000" kern="1200" baseline="0">
          <a:solidFill>
            <a:schemeClr val="tx1"/>
          </a:solidFill>
          <a:latin typeface="+mn-lt"/>
          <a:ea typeface="+mn-ea"/>
          <a:cs typeface="+mn-cs"/>
        </a:defRPr>
      </a:lvl3pPr>
      <a:lvl4pPr marL="0" indent="0" algn="ctr" defTabSz="914400" rtl="0" eaLnBrk="1" latinLnBrk="0" hangingPunct="1">
        <a:spcBef>
          <a:spcPct val="20000"/>
        </a:spcBef>
        <a:buFont typeface="Arial"/>
        <a:buNone/>
        <a:defRPr sz="4000" b="1" i="0" kern="1200" baseline="0">
          <a:solidFill>
            <a:schemeClr val="tx1"/>
          </a:solidFill>
          <a:latin typeface="+mn-lt"/>
          <a:ea typeface="+mn-ea"/>
          <a:cs typeface="+mn-cs"/>
        </a:defRPr>
      </a:lvl4pPr>
      <a:lvl5pPr marL="0" indent="0" algn="ctr" defTabSz="914400" rtl="0" eaLnBrk="1" latinLnBrk="0" hangingPunct="1">
        <a:spcBef>
          <a:spcPct val="20000"/>
        </a:spcBef>
        <a:buFont typeface="Arial"/>
        <a:buNone/>
        <a:defRPr sz="3200" kern="1200" baseline="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a:t>
            </a:r>
            <a:r>
              <a:rPr lang="en-US" sz="4400" dirty="0" err="1"/>
              <a:t>Shuting</a:t>
            </a:r>
            <a:r>
              <a:rPr lang="en-US" sz="4400" dirty="0"/>
              <a:t> Wang</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a:t>
            </a:r>
            <a:r>
              <a:rPr lang="en-US" sz="4000" dirty="0" err="1"/>
              <a:t>Shuting</a:t>
            </a:r>
            <a:r>
              <a:rPr lang="en-US" sz="4000" dirty="0"/>
              <a:t> Wang comes to us from Texas Lutheran University as an assistant professor in the M.S. of Data Analytics program. Prior to that she was an assistant professor at State University of New York at Canton. She received her </a:t>
            </a:r>
            <a:r>
              <a:rPr lang="en-US" sz="4000" dirty="0" err="1"/>
              <a:t>Phd</a:t>
            </a:r>
            <a:r>
              <a:rPr lang="en-US" sz="4000" dirty="0"/>
              <a:t> from University of Illinois at Chicago. Her areas of interest include statistics education, financial analytics and time series analysis.</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1958974"/>
            <a:ext cx="6369050" cy="6369050"/>
          </a:xfrm>
        </p:spPr>
      </p:pic>
    </p:spTree>
    <p:extLst>
      <p:ext uri="{BB962C8B-B14F-4D97-AF65-F5344CB8AC3E}">
        <p14:creationId xmlns:p14="http://schemas.microsoft.com/office/powerpoint/2010/main" val="387273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Jonathan Williams</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Jonathan Williams comes to us from the University of North Carolina at Chapel Hill where he completed his PhD in the Department of Statistics and Operations Research.  He also worked, and continues to maintain affiliation, as a Research Collaborator with the Mayo Clinic in Rochester, MN.  His research interests include topics in foundations of statistics, methodology for medical science applications, and more recently, multivariate time-series analysis. </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1958974"/>
            <a:ext cx="6369050" cy="6369050"/>
          </a:xfrm>
        </p:spPr>
      </p:pic>
    </p:spTree>
    <p:extLst>
      <p:ext uri="{BB962C8B-B14F-4D97-AF65-F5344CB8AC3E}">
        <p14:creationId xmlns:p14="http://schemas.microsoft.com/office/powerpoint/2010/main" val="192176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Minh Tang</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Minh Tang comes to us from Johns Hopkins University where he was first a postdoctoral fellow then a research faculty in the department of Applied Mathematics and Statistics. He received his PhD in Computer Science from Indiana University in 2010. His research interests are in machine learning and statistical inference on graphs, with applications to neuroscience and social network analysis.</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2193994"/>
            <a:ext cx="6369050" cy="5899009"/>
          </a:xfrm>
        </p:spPr>
      </p:pic>
    </p:spTree>
    <p:extLst>
      <p:ext uri="{BB962C8B-B14F-4D97-AF65-F5344CB8AC3E}">
        <p14:creationId xmlns:p14="http://schemas.microsoft.com/office/powerpoint/2010/main" val="22216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LOGAN OPPERMAN</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Logan Opperman comes to us after graduating with his PhD in Statistics from Bowling Green State University in 2019. Prior to completing his degree, he was adjunct faculty for the University of Findlay and Owens Community College, both in Ohio, for a total of 6 years teaching experience in higher education. His areas of interest include goodness-of-fit tests, skewed distributions, statistics education and online learning.</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3002132" y="2193994"/>
            <a:ext cx="4645787" cy="6968682"/>
          </a:xfrm>
        </p:spPr>
      </p:pic>
    </p:spTree>
    <p:extLst>
      <p:ext uri="{BB962C8B-B14F-4D97-AF65-F5344CB8AC3E}">
        <p14:creationId xmlns:p14="http://schemas.microsoft.com/office/powerpoint/2010/main" val="423398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STAFF </a:t>
            </a:r>
            <a:br>
              <a:rPr lang="en-US" sz="4400" dirty="0"/>
            </a:br>
            <a:r>
              <a:rPr lang="en-US" sz="4400" dirty="0"/>
              <a:t>Aletta Davis</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6369050"/>
          </a:xfrm>
        </p:spPr>
        <p:txBody>
          <a:bodyPr/>
          <a:lstStyle/>
          <a:p>
            <a:r>
              <a:rPr lang="en-US" sz="4000" b="1" dirty="0"/>
              <a:t>New Grant Proposal Administrator Aletta Davis</a:t>
            </a:r>
            <a:r>
              <a:rPr lang="en-US" sz="4000" dirty="0"/>
              <a:t> has a BS and MS in Environmental Science with a focus on forest and ag soils. She worked for the US Forest Service and the USDA Soil Survey before coming to NCSU.  She has been here at NCSU a little over 10 years, first as an MS level field/lab manager in the Forestry Dept, then in Pre-Awards for CNR, and then transferred to CALS Pre-Awards. </a:t>
            </a:r>
          </a:p>
          <a:p>
            <a:endParaRPr lang="en-US" sz="4000" dirty="0"/>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2845452" y="1958974"/>
            <a:ext cx="4557645" cy="6836468"/>
          </a:xfrm>
        </p:spPr>
      </p:pic>
    </p:spTree>
    <p:extLst>
      <p:ext uri="{BB962C8B-B14F-4D97-AF65-F5344CB8AC3E}">
        <p14:creationId xmlns:p14="http://schemas.microsoft.com/office/powerpoint/2010/main" val="1091629386"/>
      </p:ext>
    </p:extLst>
  </p:cSld>
  <p:clrMapOvr>
    <a:masterClrMapping/>
  </p:clrMapOvr>
</p:sld>
</file>

<file path=ppt/theme/theme1.xml><?xml version="1.0" encoding="utf-8"?>
<a:theme xmlns:a="http://schemas.openxmlformats.org/drawingml/2006/main" name="billboard-image-bkgd-red">
  <a:themeElements>
    <a:clrScheme name="ncstate color palette">
      <a:dk1>
        <a:srgbClr val="000000"/>
      </a:dk1>
      <a:lt1>
        <a:srgbClr val="FFFFFF"/>
      </a:lt1>
      <a:dk2>
        <a:srgbClr val="BE0004"/>
      </a:dk2>
      <a:lt2>
        <a:srgbClr val="EFEFEF"/>
      </a:lt2>
      <a:accent1>
        <a:srgbClr val="346B81"/>
      </a:accent1>
      <a:accent2>
        <a:srgbClr val="850002"/>
      </a:accent2>
      <a:accent3>
        <a:srgbClr val="8AB047"/>
      </a:accent3>
      <a:accent4>
        <a:srgbClr val="324190"/>
      </a:accent4>
      <a:accent5>
        <a:srgbClr val="535353"/>
      </a:accent5>
      <a:accent6>
        <a:srgbClr val="C43409"/>
      </a:accent6>
      <a:hlink>
        <a:srgbClr val="BE000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700" b="1" i="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billboard-image-bkgd-red</Template>
  <TotalTime>63</TotalTime>
  <Words>714</Words>
  <Application>Microsoft Macintosh PowerPoint</Application>
  <PresentationFormat>Custom</PresentationFormat>
  <Paragraphs>20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billboard-image-bkgd-red</vt:lpstr>
      <vt:lpstr>New Statistics Faculty  Dr. Shuting Wang</vt:lpstr>
      <vt:lpstr>New Statistics Faculty  Dr. Jonathan Williams</vt:lpstr>
      <vt:lpstr>New Statistics Faculty  Dr. Minh Tang</vt:lpstr>
      <vt:lpstr>New Statistics Faculty  Dr. LOGAN OPPERMAN</vt:lpstr>
      <vt:lpstr>New Statistics STAFF  Aletta Davis</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to Dr. Jessie Jeng</dc:title>
  <dc:creator>Alison McCoy</dc:creator>
  <cp:lastModifiedBy>Terry Byron</cp:lastModifiedBy>
  <cp:revision>8</cp:revision>
  <dcterms:created xsi:type="dcterms:W3CDTF">2018-05-21T13:56:21Z</dcterms:created>
  <dcterms:modified xsi:type="dcterms:W3CDTF">2019-08-23T19:39:10Z</dcterms:modified>
</cp:coreProperties>
</file>